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86" r:id="rId2"/>
    <p:sldId id="311" r:id="rId3"/>
    <p:sldId id="293" r:id="rId4"/>
    <p:sldId id="285" r:id="rId5"/>
    <p:sldId id="294" r:id="rId6"/>
    <p:sldId id="296" r:id="rId7"/>
    <p:sldId id="313" r:id="rId8"/>
    <p:sldId id="297" r:id="rId9"/>
    <p:sldId id="257" r:id="rId10"/>
    <p:sldId id="291" r:id="rId11"/>
    <p:sldId id="298" r:id="rId12"/>
    <p:sldId id="300" r:id="rId13"/>
    <p:sldId id="299" r:id="rId14"/>
    <p:sldId id="301" r:id="rId15"/>
    <p:sldId id="312" r:id="rId16"/>
    <p:sldId id="309" r:id="rId17"/>
    <p:sldId id="310" r:id="rId18"/>
    <p:sldId id="278" r:id="rId19"/>
    <p:sldId id="302" r:id="rId20"/>
    <p:sldId id="288" r:id="rId21"/>
    <p:sldId id="287" r:id="rId22"/>
    <p:sldId id="295" r:id="rId23"/>
    <p:sldId id="304" r:id="rId24"/>
    <p:sldId id="303" r:id="rId25"/>
    <p:sldId id="305" r:id="rId26"/>
    <p:sldId id="314" r:id="rId27"/>
    <p:sldId id="308" r:id="rId28"/>
    <p:sldId id="306" r:id="rId29"/>
    <p:sldId id="315" r:id="rId30"/>
    <p:sldId id="272" r:id="rId31"/>
    <p:sldId id="307" r:id="rId32"/>
    <p:sldId id="258" r:id="rId33"/>
    <p:sldId id="271" r:id="rId34"/>
    <p:sldId id="290" r:id="rId35"/>
  </p:sldIdLst>
  <p:sldSz cx="16778288" cy="9475788"/>
  <p:notesSz cx="6858000" cy="9144000"/>
  <p:custDataLst>
    <p:tags r:id="rId37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99CCFF"/>
    <a:srgbClr val="FFFF00"/>
    <a:srgbClr val="FFEFAB"/>
    <a:srgbClr val="FF0066"/>
    <a:srgbClr val="663300"/>
    <a:srgbClr val="FFEB71"/>
    <a:srgbClr val="FFD937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4"/>
    <p:restoredTop sz="95025"/>
  </p:normalViewPr>
  <p:slideViewPr>
    <p:cSldViewPr showGuides="1">
      <p:cViewPr varScale="1">
        <p:scale>
          <a:sx n="58" d="100"/>
          <a:sy n="58" d="100"/>
        </p:scale>
        <p:origin x="510" y="72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6246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06479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19414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0031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28920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0436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0436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0436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6062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808" y="2073275"/>
            <a:ext cx="11161239" cy="1728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848" y="3802063"/>
            <a:ext cx="10081120" cy="29565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350" y="6717267"/>
            <a:ext cx="4556298" cy="1300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796856" y="2362200"/>
            <a:ext cx="1008112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CHỦ ĐỀ: BIỂU CẢM CỦA SẮC MÀU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6956771" y="4018945"/>
            <a:ext cx="7985101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C0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TUẦN 1- BÀI 2:</a:t>
            </a:r>
          </a:p>
          <a:p>
            <a:pPr lvl="0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TRANH TĨNH VẬT MÀU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9801111" y="6891337"/>
            <a:ext cx="207260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(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Tiết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1)</a:t>
            </a:r>
            <a:endParaRPr lang="zh-CN" altLang="en-US" sz="3600" b="1" dirty="0">
              <a:solidFill>
                <a:srgbClr val="00B05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575" y="993775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301" y="-662706"/>
            <a:ext cx="17966371" cy="10138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44" y="1942314"/>
            <a:ext cx="5726469" cy="50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7048" y="2242444"/>
            <a:ext cx="65982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908424" y="4809902"/>
            <a:ext cx="7776864" cy="3217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301" y="-662706"/>
            <a:ext cx="17966371" cy="10138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64" y="1905478"/>
            <a:ext cx="5726469" cy="50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1776" y="2590659"/>
            <a:ext cx="619836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846808" y="6144237"/>
            <a:ext cx="7704856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4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301" y="-662706"/>
            <a:ext cx="17966371" cy="10138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72" y="1905478"/>
            <a:ext cx="6752196" cy="59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109396" y="3081710"/>
            <a:ext cx="6314828" cy="2952328"/>
          </a:xfrm>
          <a:prstGeom prst="ellipse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vẽ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tĩnh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30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696" y="-374674"/>
            <a:ext cx="3719608" cy="27366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04" y="5673998"/>
            <a:ext cx="15337704" cy="35879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836416" y="6412658"/>
            <a:ext cx="3659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b="1" dirty="0" err="1" smtClean="0">
                <a:solidFill>
                  <a:srgbClr val="0070C0"/>
                </a:solidFill>
              </a:rPr>
              <a:t>Bước</a:t>
            </a:r>
            <a:r>
              <a:rPr lang="en-US" altLang="zh-CN" b="1" dirty="0" smtClean="0">
                <a:solidFill>
                  <a:srgbClr val="0070C0"/>
                </a:solidFill>
              </a:rPr>
              <a:t> 1</a:t>
            </a:r>
            <a:r>
              <a:rPr lang="en-US" altLang="zh-CN" dirty="0" smtClean="0">
                <a:solidFill>
                  <a:srgbClr val="0070C0"/>
                </a:solidFill>
              </a:rPr>
              <a:t>: </a:t>
            </a:r>
            <a:r>
              <a:rPr lang="en-US" altLang="zh-CN" dirty="0" err="1" smtClean="0">
                <a:solidFill>
                  <a:srgbClr val="0070C0"/>
                </a:solidFill>
              </a:rPr>
              <a:t>Xác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định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bố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cục</a:t>
            </a:r>
            <a:r>
              <a:rPr lang="en-US" altLang="zh-CN" dirty="0" smtClean="0">
                <a:solidFill>
                  <a:srgbClr val="0070C0"/>
                </a:solidFill>
              </a:rPr>
              <a:t>, </a:t>
            </a:r>
            <a:r>
              <a:rPr lang="en-US" altLang="zh-CN" dirty="0" err="1" smtClean="0">
                <a:solidFill>
                  <a:srgbClr val="0070C0"/>
                </a:solidFill>
              </a:rPr>
              <a:t>tỉ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lệ</a:t>
            </a:r>
            <a:r>
              <a:rPr lang="en-US" altLang="zh-CN" dirty="0" smtClean="0">
                <a:solidFill>
                  <a:srgbClr val="0070C0"/>
                </a:solidFill>
              </a:rPr>
              <a:t>, </a:t>
            </a:r>
            <a:r>
              <a:rPr lang="en-US" altLang="zh-CN" dirty="0" err="1" smtClean="0">
                <a:solidFill>
                  <a:srgbClr val="0070C0"/>
                </a:solidFill>
              </a:rPr>
              <a:t>vị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trí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hình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các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vật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mẫu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và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vẽ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phác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hình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05370" y="6472486"/>
            <a:ext cx="3527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b="1" dirty="0" err="1" smtClean="0">
                <a:solidFill>
                  <a:srgbClr val="0070C0"/>
                </a:solidFill>
              </a:rPr>
              <a:t>Bước</a:t>
            </a:r>
            <a:r>
              <a:rPr lang="en-US" altLang="zh-CN" b="1" dirty="0" smtClean="0">
                <a:solidFill>
                  <a:srgbClr val="0070C0"/>
                </a:solidFill>
              </a:rPr>
              <a:t> 2</a:t>
            </a:r>
            <a:r>
              <a:rPr lang="en-US" altLang="zh-CN" dirty="0" smtClean="0">
                <a:solidFill>
                  <a:srgbClr val="0070C0"/>
                </a:solidFill>
              </a:rPr>
              <a:t>: </a:t>
            </a:r>
            <a:r>
              <a:rPr lang="en-US" altLang="zh-CN" dirty="0" err="1" smtClean="0">
                <a:solidFill>
                  <a:srgbClr val="0070C0"/>
                </a:solidFill>
              </a:rPr>
              <a:t>Vẽ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màu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khái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quát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tạo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hòa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sắc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chung</a:t>
            </a:r>
            <a:r>
              <a:rPr lang="en-US" altLang="zh-CN" dirty="0" smtClean="0">
                <a:solidFill>
                  <a:srgbClr val="0070C0"/>
                </a:solidFill>
              </a:rPr>
              <a:t>.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044996" y="6408427"/>
            <a:ext cx="3539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b="1" dirty="0" err="1" smtClean="0">
                <a:solidFill>
                  <a:srgbClr val="0070C0"/>
                </a:solidFill>
              </a:rPr>
              <a:t>Bước</a:t>
            </a:r>
            <a:r>
              <a:rPr lang="en-US" altLang="zh-CN" b="1" dirty="0" smtClean="0">
                <a:solidFill>
                  <a:srgbClr val="0070C0"/>
                </a:solidFill>
              </a:rPr>
              <a:t> 3: </a:t>
            </a:r>
            <a:r>
              <a:rPr lang="en-US" altLang="zh-CN" dirty="0" err="1" smtClean="0">
                <a:solidFill>
                  <a:srgbClr val="0070C0"/>
                </a:solidFill>
              </a:rPr>
              <a:t>Vẽ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thêm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nét</a:t>
            </a:r>
            <a:r>
              <a:rPr lang="en-US" altLang="zh-CN" dirty="0" smtClean="0">
                <a:solidFill>
                  <a:srgbClr val="0070C0"/>
                </a:solidFill>
              </a:rPr>
              <a:t>, </a:t>
            </a:r>
            <a:r>
              <a:rPr lang="en-US" altLang="zh-CN" dirty="0" err="1" smtClean="0">
                <a:solidFill>
                  <a:srgbClr val="0070C0"/>
                </a:solidFill>
              </a:rPr>
              <a:t>màu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thể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hiện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cảm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xúc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và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đặc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điểm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cảu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vật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mẫu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pic>
        <p:nvPicPr>
          <p:cNvPr id="8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00" y="281684"/>
            <a:ext cx="6752196" cy="539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12997656" y="2649662"/>
            <a:ext cx="3456384" cy="2232248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0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0" t="4378" r="4525" b="3297"/>
          <a:stretch/>
        </p:blipFill>
        <p:spPr bwMode="auto">
          <a:xfrm>
            <a:off x="12133560" y="358270"/>
            <a:ext cx="3744416" cy="4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50000" r="62547"/>
          <a:stretch/>
        </p:blipFill>
        <p:spPr bwMode="auto">
          <a:xfrm>
            <a:off x="3547511" y="470420"/>
            <a:ext cx="3578113" cy="4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6346" y="5942360"/>
            <a:ext cx="6768621" cy="3332038"/>
          </a:xfrm>
          <a:prstGeom prst="wedgeRoundRectCallout">
            <a:avLst>
              <a:gd name="adj1" fmla="val -13893"/>
              <a:gd name="adj2" fmla="val -83934"/>
              <a:gd name="adj3" fmla="val 16667"/>
            </a:avLst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 sắp đặt cân xứng, đối xứng với nhau. Không có mẫu vật nào bị che khuất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9397256" y="5962030"/>
            <a:ext cx="7056784" cy="3312368"/>
          </a:xfrm>
          <a:prstGeom prst="wedgeRoundRectCallout">
            <a:avLst>
              <a:gd name="adj1" fmla="val 9887"/>
              <a:gd name="adj2" fmla="val -86222"/>
              <a:gd name="adj3" fmla="val 16667"/>
            </a:avLst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:V</a:t>
            </a:r>
            <a:r>
              <a:rPr lang="vi-V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ẽ </a:t>
            </a: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 khái quát tạo hòa sắc chung </a:t>
            </a:r>
            <a:r>
              <a:rPr lang="vi-VN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 thêm nét, màu thể hiện cảm xúc và đặc điểm của vật mẫu.  Lưu ý, hòa sắc phải cân đối.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97056" y="470420"/>
            <a:ext cx="3593641" cy="4521538"/>
            <a:chOff x="5737106" y="1925881"/>
            <a:chExt cx="3126615" cy="43909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3" y="470420"/>
            <a:ext cx="3158042" cy="45236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076907" y="5052285"/>
            <a:ext cx="136815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241572" y="4976085"/>
            <a:ext cx="136815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77562" y="5026918"/>
            <a:ext cx="136815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854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CER\Downloads\92387034_510463869860796_45229983496740536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2" y="1333053"/>
            <a:ext cx="4658539" cy="686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C:\Users\ACER\Downloads\92388201_166040524558335_4452467990172008448_n (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12" y="1317649"/>
            <a:ext cx="4392234" cy="660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CER\Downloads\92266004_267453904261855_710823947409765171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464" y="1458347"/>
            <a:ext cx="4496538" cy="63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0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0" y="142516"/>
            <a:ext cx="5400600" cy="3969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468" y="249700"/>
            <a:ext cx="5396615" cy="388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68" y="4604910"/>
            <a:ext cx="5490898" cy="402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844528" y="273398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881515" y="357276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867997" y="4604911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78603" y="8727381"/>
            <a:ext cx="4754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tĩnh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80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418" r="14792" b="12078"/>
          <a:stretch/>
        </p:blipFill>
        <p:spPr bwMode="auto">
          <a:xfrm>
            <a:off x="6372920" y="273398"/>
            <a:ext cx="8352928" cy="886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296" y="4044623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Các</a:t>
            </a:r>
            <a:r>
              <a:rPr lang="en-US" sz="4000" dirty="0" smtClean="0"/>
              <a:t> </a:t>
            </a:r>
            <a:r>
              <a:rPr lang="en-US" sz="4000" dirty="0" err="1" smtClean="0"/>
              <a:t>bước</a:t>
            </a:r>
            <a:r>
              <a:rPr lang="en-US" sz="4000" dirty="0" smtClean="0"/>
              <a:t> </a:t>
            </a:r>
            <a:r>
              <a:rPr lang="en-US" sz="4000" dirty="0" err="1" smtClean="0"/>
              <a:t>vẽ</a:t>
            </a:r>
            <a:r>
              <a:rPr lang="en-US" sz="4000" dirty="0" smtClean="0"/>
              <a:t> </a:t>
            </a:r>
            <a:r>
              <a:rPr lang="en-US" sz="4000" dirty="0" err="1" smtClean="0"/>
              <a:t>tranh</a:t>
            </a:r>
            <a:r>
              <a:rPr lang="en-US" sz="4000" dirty="0" smtClean="0"/>
              <a:t> </a:t>
            </a:r>
            <a:r>
              <a:rPr lang="en-US" sz="4000" dirty="0" err="1" smtClean="0"/>
              <a:t>tĩnh</a:t>
            </a:r>
            <a:r>
              <a:rPr lang="en-US" sz="4000" dirty="0" smtClean="0"/>
              <a:t> </a:t>
            </a:r>
            <a:r>
              <a:rPr lang="en-US" sz="4000" dirty="0" err="1" smtClean="0"/>
              <a:t>vật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46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1925"/>
            <a:ext cx="5195888" cy="5503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13543452" y="732761"/>
            <a:ext cx="3642950" cy="8904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320" y="493336"/>
            <a:ext cx="10190480" cy="897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32250" y="3041413"/>
            <a:ext cx="6278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VẼ TRANH TĨNH VẬT MÀU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0712" y="5222547"/>
            <a:ext cx="7806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baivan.net/sites/default/files/styles/giua_bai/public/screenshot_124.png?itok=wPnyib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8" y="777454"/>
            <a:ext cx="5760640" cy="777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69064" y="1334567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7849084" y="4089822"/>
            <a:ext cx="7992888" cy="3672408"/>
          </a:xfrm>
          <a:prstGeom prst="flowChartAlternateProcess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5400" dirty="0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9104" y="1334567"/>
            <a:ext cx="8532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918763" y="4057844"/>
            <a:ext cx="7929881" cy="3094954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Vẽ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vật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nhỏ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thấp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phía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trước</a:t>
            </a:r>
            <a:r>
              <a:rPr lang="en-US" sz="4400" dirty="0" smtClean="0">
                <a:solidFill>
                  <a:srgbClr val="FF0000"/>
                </a:solidFill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</a:rPr>
              <a:t>vật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cao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lớn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phía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sau</a:t>
            </a:r>
            <a:r>
              <a:rPr lang="en-US" sz="4400" dirty="0" smtClean="0">
                <a:solidFill>
                  <a:srgbClr val="FF0000"/>
                </a:solidFill>
              </a:rPr>
              <a:t>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10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-446682"/>
            <a:ext cx="16116084" cy="10309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24" y="4264360"/>
            <a:ext cx="4104455" cy="284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53" y="5687237"/>
            <a:ext cx="2425452" cy="24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1909">
            <a:off x="12120349" y="5867359"/>
            <a:ext cx="3238594" cy="178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32" y="5928005"/>
            <a:ext cx="3096344" cy="27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319" y="4047455"/>
            <a:ext cx="3012995" cy="200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10295" r="4653" b="15918"/>
          <a:stretch/>
        </p:blipFill>
        <p:spPr bwMode="auto">
          <a:xfrm>
            <a:off x="7381032" y="1114972"/>
            <a:ext cx="3734008" cy="275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575091">
            <a:off x="1935496" y="2176214"/>
            <a:ext cx="33682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/>
              <a:t>Kiểm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</a:t>
            </a:r>
            <a:r>
              <a:rPr lang="en-US" sz="3200" b="1" dirty="0" smtClean="0"/>
              <a:t> </a:t>
            </a:r>
          </a:p>
          <a:p>
            <a:r>
              <a:rPr lang="en-US" sz="3200" b="1" dirty="0" err="1" smtClean="0"/>
              <a:t>đồ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dùng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tập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17112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-87312"/>
            <a:ext cx="15554325" cy="9950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92800" y="3297734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804968" y="5457974"/>
            <a:ext cx="7344816" cy="23042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2552" y="-878730"/>
            <a:ext cx="17749838" cy="110892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16336" y="4742612"/>
            <a:ext cx="55738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4.TRƯNG BÀY SẢN PHẨM VÀ CHIA SẺ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78620">
            <a:off x="8555133" y="1496577"/>
            <a:ext cx="640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0965" descr="1-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728376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mau nuoc tinh vat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79" y="1931389"/>
            <a:ext cx="4796194" cy="6279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AutoShape 7" descr="mau nuoc tinh vat 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30" y="1948463"/>
            <a:ext cx="5002941" cy="6245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7165008" y="8410302"/>
            <a:ext cx="486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665"/>
            <a:ext cx="2556496" cy="2868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23387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6488" y="8073905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934" y="8073905"/>
            <a:ext cx="3241130" cy="14293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5285" r="4620" b="5610"/>
          <a:stretch/>
        </p:blipFill>
        <p:spPr bwMode="auto">
          <a:xfrm>
            <a:off x="11917536" y="2231201"/>
            <a:ext cx="4307840" cy="524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19" y="2390199"/>
            <a:ext cx="4032448" cy="5059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4565" r="5192" b="4631"/>
          <a:stretch/>
        </p:blipFill>
        <p:spPr bwMode="auto">
          <a:xfrm>
            <a:off x="1548384" y="2241082"/>
            <a:ext cx="4575003" cy="523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8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665"/>
            <a:ext cx="2556496" cy="2868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 descr="tranh-son-dau-tinh-va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84" y="1857574"/>
            <a:ext cx="4606736" cy="55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3387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trieugiaart.com/UserFile/Products/2019_06_12_13_50_50_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3765"/>
          <a:stretch/>
        </p:blipFill>
        <p:spPr bwMode="auto">
          <a:xfrm>
            <a:off x="12116774" y="1886948"/>
            <a:ext cx="4105569" cy="576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08" y="1886948"/>
            <a:ext cx="4612823" cy="56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96488" y="8073905"/>
            <a:ext cx="4322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7934" y="8073905"/>
            <a:ext cx="3241130" cy="142937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544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665"/>
            <a:ext cx="2556496" cy="2868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23387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6488" y="8073905"/>
            <a:ext cx="4440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934" y="8073905"/>
            <a:ext cx="3241130" cy="14293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96" y="1987278"/>
            <a:ext cx="3855590" cy="58231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000" y="1908062"/>
            <a:ext cx="4247548" cy="589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466" y="1987278"/>
            <a:ext cx="4273719" cy="585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3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minh họa về ho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346" r="6229" b="9166"/>
          <a:stretch/>
        </p:blipFill>
        <p:spPr bwMode="auto">
          <a:xfrm>
            <a:off x="828304" y="345406"/>
            <a:ext cx="6083301" cy="85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thể là tác phẩm nghệ thuật về ho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7633" r="8395" b="6652"/>
          <a:stretch/>
        </p:blipFill>
        <p:spPr bwMode="auto">
          <a:xfrm>
            <a:off x="8461152" y="345406"/>
            <a:ext cx="6621463" cy="85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9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40" y="417414"/>
            <a:ext cx="480769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472" y="430412"/>
            <a:ext cx="4893500" cy="671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80" y="417414"/>
            <a:ext cx="503879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1699282" y="7474198"/>
            <a:ext cx="13665992" cy="129614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Tranh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tĩnh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vật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gợi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cho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người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xem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cảm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xúc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và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tình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yêu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với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thiên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nhiên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phù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hợp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để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trang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trí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trong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đời</a:t>
            </a: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sống</a:t>
            </a:r>
            <a:endParaRPr lang="en-US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0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665"/>
            <a:ext cx="2556496" cy="2868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23387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6488" y="8073905"/>
            <a:ext cx="524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934" y="8073905"/>
            <a:ext cx="3241130" cy="14293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80" y="1509732"/>
            <a:ext cx="4114800" cy="5857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r="10966"/>
          <a:stretch/>
        </p:blipFill>
        <p:spPr bwMode="auto">
          <a:xfrm>
            <a:off x="11845528" y="1528131"/>
            <a:ext cx="4368800" cy="5839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3" t="26391" r="1779" b="13442"/>
          <a:stretch/>
        </p:blipFill>
        <p:spPr bwMode="auto">
          <a:xfrm>
            <a:off x="6840222" y="1477754"/>
            <a:ext cx="4775201" cy="601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6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08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776700" cy="949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983" y="5487511"/>
            <a:ext cx="9677025" cy="130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752" y="1479550"/>
            <a:ext cx="8280920" cy="130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530" y="2779713"/>
            <a:ext cx="8941230" cy="1300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386" y="4187349"/>
            <a:ext cx="7857350" cy="1300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298058" y="1777424"/>
            <a:ext cx="820365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1. KHÁM PHÁ TRANH TĨNH VẬT MÀU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5724178" y="3002657"/>
            <a:ext cx="1044183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2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.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CÁCH VẼ TRANH TĨNH VẬT MÀU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6588125" y="4492050"/>
            <a:ext cx="831706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B05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3. VẼ TRANH TĨNH VẬT MÀU</a:t>
            </a:r>
            <a:endParaRPr lang="zh-CN" altLang="en-US" sz="3200" b="1" dirty="0">
              <a:solidFill>
                <a:srgbClr val="00B05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7200337" y="5823266"/>
            <a:ext cx="832513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C0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4. TRƯNG BÀY SẢN PHẨM VÀ CHIA SẺ</a:t>
            </a:r>
            <a:endParaRPr lang="zh-CN" altLang="en-US" sz="3200" b="1" dirty="0">
              <a:solidFill>
                <a:srgbClr val="C0000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575" y="993775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86" descr="1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16016" y="6820693"/>
            <a:ext cx="10360684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71693"/>
          <p:cNvSpPr txBox="1"/>
          <p:nvPr/>
        </p:nvSpPr>
        <p:spPr>
          <a:xfrm>
            <a:off x="7020992" y="7117774"/>
            <a:ext cx="957795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3200" b="1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5. ỨNG DỤNG VỚI TRANH TĨNH VẬT HOA QUẢ</a:t>
            </a:r>
            <a:endParaRPr lang="zh-CN" altLang="en-US" sz="3200" b="1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200" dirty="0">
              <a:solidFill>
                <a:schemeClr val="bg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20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-518690"/>
            <a:ext cx="8280920" cy="9526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8064500" y="4089822"/>
            <a:ext cx="50116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8304" y="4067523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DỤNG- PHÁT TRIỂN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037216" y="1137494"/>
            <a:ext cx="6696744" cy="7056784"/>
          </a:xfrm>
          <a:prstGeom prst="wedgeRoundRectCallout">
            <a:avLst>
              <a:gd name="adj1" fmla="val -68168"/>
              <a:gd name="adj2" fmla="val 33417"/>
              <a:gd name="adj3" fmla="val 16667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vửa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73" y="201390"/>
            <a:ext cx="4558426" cy="479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279" y="550807"/>
            <a:ext cx="5370856" cy="347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4" y="5280316"/>
            <a:ext cx="5849565" cy="398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6342480" y="2797590"/>
            <a:ext cx="2880320" cy="1987153"/>
          </a:xfrm>
          <a:prstGeom prst="wedgeRectCallout">
            <a:avLst>
              <a:gd name="adj1" fmla="val -55401"/>
              <a:gd name="adj2" fmla="val 686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6843520" y="557941"/>
            <a:ext cx="2376264" cy="1731681"/>
          </a:xfrm>
          <a:prstGeom prst="wedgeRectCallout">
            <a:avLst>
              <a:gd name="adj1" fmla="val 90059"/>
              <a:gd name="adj2" fmla="val 5934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Trang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trí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nhà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bếp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279" y="4784742"/>
            <a:ext cx="5370856" cy="405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6995920" y="6408645"/>
            <a:ext cx="2376264" cy="1731681"/>
          </a:xfrm>
          <a:prstGeom prst="wedgeRectCallout">
            <a:avLst>
              <a:gd name="adj1" fmla="val 87494"/>
              <a:gd name="adj2" fmla="val -50390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Trang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trí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cầu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thang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5" y="-3175"/>
            <a:ext cx="11269663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5780" descr="PPT素材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3825" y="1929582"/>
            <a:ext cx="5915831" cy="59548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20392" y="4233838"/>
            <a:ext cx="3411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2920" y="3239130"/>
            <a:ext cx="73448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0872" y="5927884"/>
            <a:ext cx="9264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9816" y="3454437"/>
            <a:ext cx="734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4832" y="5615941"/>
            <a:ext cx="9264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0" grpId="0"/>
      <p:bldP spid="11" grpId="0"/>
      <p:bldP spid="1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9582" y="343945"/>
            <a:ext cx="3005137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3922713"/>
            <a:ext cx="5986463" cy="555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760" y="2956078"/>
            <a:ext cx="5688632" cy="496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672" y="-151794"/>
            <a:ext cx="6167438" cy="5530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360" y="2762013"/>
            <a:ext cx="6831647" cy="66139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4"/>
          <p:cNvSpPr/>
          <p:nvPr/>
        </p:nvSpPr>
        <p:spPr>
          <a:xfrm>
            <a:off x="5868864" y="423862"/>
            <a:ext cx="8928992" cy="2163319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68" y="1712370"/>
            <a:ext cx="3889375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594908"/>
            <a:ext cx="3670300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066" y="4664734"/>
            <a:ext cx="4038927" cy="240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图片 75779" descr="PPT素材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720" y="-1022746"/>
            <a:ext cx="11472400" cy="105249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1" name="图片 75780" descr="PPT素材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1624" y="106685"/>
            <a:ext cx="7225016" cy="6701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36416" y="2793678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12365" y="837764"/>
            <a:ext cx="4051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88895" y="4239732"/>
            <a:ext cx="3281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5088" y="6346650"/>
            <a:ext cx="2973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 rotWithShape="1">
          <a:blip r:embed="rId3"/>
          <a:srcRect l="-4921" t="37642" r="4921" b="-5851"/>
          <a:stretch/>
        </p:blipFill>
        <p:spPr>
          <a:xfrm>
            <a:off x="-1403944" y="0"/>
            <a:ext cx="9084269" cy="947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75" y="-590550"/>
            <a:ext cx="9264650" cy="1044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8245128" y="2217614"/>
            <a:ext cx="7272014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defTabSz="1500505">
              <a:spcBef>
                <a:spcPct val="50000"/>
              </a:spcBef>
              <a:buFontTx/>
              <a:buChar char="-"/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endParaRPr lang="en-US" altLang="zh-CN" sz="4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1500505">
              <a:spcBef>
                <a:spcPct val="50000"/>
              </a:spcBef>
              <a:buFontTx/>
              <a:buChar char="-"/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zh-CN" sz="4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1500505">
              <a:spcBef>
                <a:spcPct val="50000"/>
              </a:spcBef>
              <a:buFontTx/>
              <a:buChar char="-"/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defTabSz="1500505">
              <a:spcBef>
                <a:spcPct val="50000"/>
              </a:spcBef>
              <a:buFontTx/>
              <a:buChar char="-"/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endParaRPr lang="zh-CN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lvl="0" defTabSz="1500505">
              <a:spcBef>
                <a:spcPct val="50000"/>
              </a:spcBef>
            </a:pPr>
            <a:endParaRPr lang="zh-CN" altLang="en-US" dirty="0"/>
          </a:p>
          <a:p>
            <a:pPr defTabSz="1500505">
              <a:spcBef>
                <a:spcPct val="50000"/>
              </a:spcBef>
            </a:pPr>
            <a:endParaRPr lang="zh-CN" altLang="en-US" dirty="0"/>
          </a:p>
          <a:p>
            <a:pPr lvl="0" defTabSz="1500505">
              <a:spcBef>
                <a:spcPct val="50000"/>
              </a:spcBef>
            </a:pP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1417" y="4047708"/>
            <a:ext cx="6275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. KHÁM PHÁ 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TĨNH VẬT MÀU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viettelstudy.vn/publish/thumbnail/17975/400x300xdefault/upload/17975/20200313/Bai_7_8_27__5a6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8" y="1051560"/>
            <a:ext cx="4726550" cy="39162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h son dau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682" y="772468"/>
            <a:ext cx="4474468" cy="44744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tranhsondauthaison.com.vn/wp-content/uploads/2020/12/tranh-hoa-huong-duong-vangogh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C:\Users\USER\Desktop\tranh-hoa-huong-duong-vangogh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96" y="329215"/>
            <a:ext cx="4657346" cy="536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460375" y="6034038"/>
            <a:ext cx="15849649" cy="1656184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3985069" y="7931884"/>
            <a:ext cx="9001000" cy="1152128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chai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9350" y="6034038"/>
            <a:ext cx="10312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21240" y="7234989"/>
            <a:ext cx="15121680" cy="13937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Tranh tĩnh vật là những tranh được vẽ về những vật “tĩnh” như hoa quả, bình hoa, đồ vật được sắp xếp theo một bố cục đã định sẵn 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ỹ thuật lớp 7, Mỹ thuật, lớp 7, Vẽ tranh tĩnh vật lọ hoa, Vẽ tranh, tĩnh vật lọ hoa, Vẽ tranh tĩnh vật, lọ hoa, tĩnh vật, quả vẽ mà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6" y="633438"/>
            <a:ext cx="4176464" cy="552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591974" y="7179052"/>
            <a:ext cx="6743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sudospaces.com/noithattoancau/images/treo-tranh-tinh-vat-lo-hoa-va-qua-don-gian-26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sudospaces.com/noithattoancau/images/treo-tranh-tinh-vat-lo-hoa-va-qua-don-gian-26-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03956"/>
            <a:ext cx="5518147" cy="4175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1" name="Picture 9" descr="Tranh Tĩnh vật với hoa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936" y="596901"/>
            <a:ext cx="4059172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Oval 7"/>
          <p:cNvSpPr/>
          <p:nvPr/>
        </p:nvSpPr>
        <p:spPr>
          <a:xfrm>
            <a:off x="1908424" y="6394078"/>
            <a:ext cx="3024336" cy="784974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451787" y="5761504"/>
            <a:ext cx="3024336" cy="784974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709624" y="6307175"/>
            <a:ext cx="3312368" cy="784974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68264" y="345406"/>
            <a:ext cx="73986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200" b="1" u="sng" dirty="0" err="1" smtClean="0">
                <a:latin typeface="Times New Roman" pitchFamily="18" charset="0"/>
              </a:rPr>
              <a:t>Khám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phá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tranh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tĩnh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vật</a:t>
            </a:r>
            <a:r>
              <a:rPr lang="en-US" sz="3200" b="1" u="sng" dirty="0" smtClean="0"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</a:rPr>
              <a:t>màu</a:t>
            </a:r>
            <a:endParaRPr lang="en-US" sz="3200" b="1" u="sng" dirty="0">
              <a:latin typeface="Times New Roman" pitchFamily="18" charset="0"/>
            </a:endParaRPr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82" y="1389293"/>
            <a:ext cx="8807624" cy="80531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21192" y="846"/>
            <a:ext cx="762833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9482042" y="3153718"/>
            <a:ext cx="7296246" cy="452431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sung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7593" descr="PPT素材-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808" y="-878730"/>
            <a:ext cx="16958096" cy="109452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12885" y="6616492"/>
            <a:ext cx="9073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static.viettelstudy.vn/publish/thumbnail/17975/400x300xdefault/upload/17975/20200313/Bai_7_8_27__5a6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19" y="1771718"/>
            <a:ext cx="4052969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Tranh Tĩnh vật Hoa Hồng V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480" y="1771717"/>
            <a:ext cx="3626197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89" y="1769723"/>
            <a:ext cx="4222003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ounded Rectangle 7"/>
          <p:cNvSpPr/>
          <p:nvPr/>
        </p:nvSpPr>
        <p:spPr>
          <a:xfrm>
            <a:off x="1941255" y="6862411"/>
            <a:ext cx="9120801" cy="1468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48384" y="6534270"/>
            <a:ext cx="9134624" cy="2124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0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438" y="488950"/>
            <a:ext cx="8748712" cy="869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975" y="3379788"/>
            <a:ext cx="6399213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194474" y="3220572"/>
            <a:ext cx="7328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CÁCH VẼ TRANH</a:t>
            </a:r>
          </a:p>
          <a:p>
            <a:pPr algn="ctr"/>
            <a:r>
              <a:rPr lang="en-US" sz="5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TĨNH VẬT MÀU </a:t>
            </a:r>
            <a:endParaRPr lang="en-US" sz="5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童心飞扬儿童教育PPT模板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968</Words>
  <Application>Microsoft Office PowerPoint</Application>
  <PresentationFormat>Custom</PresentationFormat>
  <Paragraphs>113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SimSun</vt:lpstr>
      <vt:lpstr>Arial</vt:lpstr>
      <vt:lpstr>黑体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卡通童心飞扬儿童教育PPT模板</dc:title>
  <dc:creator>Http://Dian1.taobao.com</dc:creator>
  <dc:description>Http://Dian1.taobao.com</dc:description>
  <cp:lastModifiedBy>USER</cp:lastModifiedBy>
  <cp:revision>50</cp:revision>
  <dcterms:created xsi:type="dcterms:W3CDTF">2015-09-14T06:10:00Z</dcterms:created>
  <dcterms:modified xsi:type="dcterms:W3CDTF">2022-12-01T12:32:30Z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